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9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402" r:id="rId53"/>
    <p:sldId id="397" r:id="rId54"/>
    <p:sldId id="398" r:id="rId55"/>
    <p:sldId id="399" r:id="rId56"/>
    <p:sldId id="400" r:id="rId57"/>
    <p:sldId id="401" r:id="rId58"/>
  </p:sldIdLst>
  <p:sldSz cx="9144000" cy="6858000" type="screen4x3"/>
  <p:notesSz cx="7102475" cy="10234613"/>
  <p:embeddedFontLst>
    <p:embeddedFont>
      <p:font typeface="나눔손글씨 펜" panose="020B0600000101010101" charset="-127"/>
      <p:regular r:id="rId60"/>
    </p:embeddedFont>
    <p:embeddedFont>
      <p:font typeface="Cambria Math" panose="02040503050406030204" pitchFamily="18" charset="0"/>
      <p:regular r:id="rId61"/>
    </p:embeddedFont>
    <p:embeddedFont>
      <p:font typeface="HY견고딕" panose="02030600000101010101" pitchFamily="18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69251E-C0CD-4B53-9234-6FF00AD11A7C}" v="1" dt="2023-09-04T08:35:15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96" d="100"/>
          <a:sy n="96" d="100"/>
        </p:scale>
        <p:origin x="15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966"/>
        <p:guide pos="2254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D669251E-C0CD-4B53-9234-6FF00AD11A7C}"/>
    <pc:docChg chg="modHandout">
      <pc:chgData name="이준용" userId="b91c6c07-188f-4757-9924-c4a4872845a3" providerId="ADAL" clId="{D669251E-C0CD-4B53-9234-6FF00AD11A7C}" dt="2023-09-04T08:35:15.572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3" y="9721106"/>
            <a:ext cx="3077739" cy="511731"/>
          </a:xfrm>
          <a:prstGeom prst="rect">
            <a:avLst/>
          </a:prstGeom>
        </p:spPr>
        <p:txBody>
          <a:bodyPr vert="horz" lIns="94668" tIns="47334" rIns="94668" bIns="47334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2023-09-04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기계 학습과 수학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텐서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이상의 구조를 가진 숫자 배열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</a:t>
            </a:r>
            <a:r>
              <a:rPr lang="ko-KR" altLang="en-US" dirty="0"/>
              <a:t>차원 구조의 </a:t>
            </a:r>
            <a:r>
              <a:rPr lang="en-US" altLang="ko-KR" dirty="0"/>
              <a:t>RGB </a:t>
            </a:r>
            <a:r>
              <a:rPr lang="ko-KR" altLang="en-US" dirty="0"/>
              <a:t>컬러 영상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차 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행렬의 </a:t>
            </a:r>
            <a:r>
              <a:rPr lang="ko-KR" altLang="en-US" dirty="0" err="1"/>
              <a:t>프로베니우스</a:t>
            </a:r>
            <a:r>
              <a:rPr lang="ko-KR" altLang="en-US" dirty="0"/>
              <a:t> 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/>
          </a:p>
          <a:p>
            <a:pPr lvl="1"/>
            <a:r>
              <a:rPr lang="ko-KR" altLang="en-US" dirty="0"/>
              <a:t>벡터를 기하학적으로 해석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코사인 유사도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8"/>
            <a:ext cx="6696744" cy="21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4895201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1958</a:t>
                </a:r>
                <a:r>
                  <a:rPr lang="ko-KR" altLang="en-US" dirty="0"/>
                  <a:t>년 </a:t>
                </a:r>
                <a:r>
                  <a:rPr lang="ko-KR" altLang="en-US" dirty="0" err="1"/>
                  <a:t>로젠블렛이</a:t>
                </a:r>
                <a:r>
                  <a:rPr lang="ko-KR" altLang="en-US" dirty="0"/>
                  <a:t> 고안한 분류기 모델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동작을 수식으로 표현하면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/>
                  <a:t>로는 계단함수 사용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2-3(c)]</a:t>
                </a:r>
                <a:r>
                  <a:rPr lang="ko-KR" altLang="en-US" dirty="0"/>
                  <a:t>의 파란 직선은 두 개의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부분공간을 나누는 결정직선</a:t>
                </a:r>
                <a:r>
                  <a:rPr lang="en-US" altLang="ko-KR" baseline="30000" dirty="0"/>
                  <a:t>decision line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수직이고 원점으로부터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만큼 떨어져 있음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차원 특징공간은 결정평면</a:t>
                </a:r>
                <a:r>
                  <a:rPr lang="en-US" altLang="ko-KR" baseline="30000" dirty="0"/>
                  <a:t>decision plane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차원 이상은 결정 </a:t>
                </a:r>
                <a:r>
                  <a:rPr lang="ko-KR" altLang="en-US" dirty="0" err="1"/>
                  <a:t>초평면</a:t>
                </a:r>
                <a:r>
                  <a:rPr lang="en-US" altLang="ko-KR" baseline="30000" dirty="0"/>
                  <a:t>decision </a:t>
                </a:r>
                <a:r>
                  <a:rPr lang="en-US" altLang="ko-KR" baseline="30000" dirty="0" err="1"/>
                  <a:t>hyperplane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3</a:t>
                </a:r>
                <a:r>
                  <a:rPr lang="ko-KR" altLang="en-US" dirty="0"/>
                  <a:t>차원 특징공간을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위한 </a:t>
                </a:r>
                <a:r>
                  <a:rPr lang="ko-KR" altLang="en-US" dirty="0" err="1"/>
                  <a:t>퍼셉트론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선형결합과 벡터공간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공간상의 한 점으로 화살표 끝이 벡터의 좌표에 해당</a:t>
            </a:r>
            <a:endParaRPr lang="en-US" altLang="ko-KR" dirty="0"/>
          </a:p>
          <a:p>
            <a:r>
              <a:rPr lang="ko-KR" altLang="en-US" dirty="0"/>
              <a:t>선형결합이 만드는 벡터공간</a:t>
            </a:r>
            <a:endParaRPr lang="en-US" altLang="ko-KR" dirty="0"/>
          </a:p>
          <a:p>
            <a:pPr lvl="1"/>
            <a:r>
              <a:rPr lang="ko-KR" altLang="en-US" dirty="0"/>
              <a:t>기저벡터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선형결합으로 만들어지는 공간을 </a:t>
            </a:r>
            <a:r>
              <a:rPr lang="ko-KR" altLang="en-US" dirty="0">
                <a:solidFill>
                  <a:srgbClr val="0000FF"/>
                </a:solidFill>
              </a:rPr>
              <a:t>벡터공간</a:t>
            </a:r>
            <a:r>
              <a:rPr lang="ko-KR" altLang="en-US" dirty="0"/>
              <a:t>이라 부름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역행렬의</a:t>
            </a:r>
            <a:r>
              <a:rPr lang="ko-KR" altLang="en-US" dirty="0"/>
              <a:t> 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정사각행렬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학습에서 수학의 역할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수학</a:t>
            </a:r>
            <a:r>
              <a:rPr lang="ko-KR" altLang="en-US" dirty="0"/>
              <a:t>은 목적함수를 정의하고</a:t>
            </a:r>
            <a:r>
              <a:rPr lang="en-US" altLang="ko-KR" dirty="0"/>
              <a:t>, </a:t>
            </a:r>
            <a:r>
              <a:rPr lang="ko-KR" altLang="en-US" dirty="0"/>
              <a:t>목적함수가 최저가 되는 점을 찾아주는 최적화 이론 제공</a:t>
            </a:r>
            <a:endParaRPr lang="en-US" altLang="ko-KR" dirty="0"/>
          </a:p>
          <a:p>
            <a:pPr lvl="1"/>
            <a:r>
              <a:rPr lang="ko-KR" altLang="en-US" dirty="0"/>
              <a:t>최적화 이론에 규제</a:t>
            </a:r>
            <a:r>
              <a:rPr lang="en-US" altLang="ko-KR" dirty="0"/>
              <a:t>, </a:t>
            </a:r>
            <a:r>
              <a:rPr lang="ko-KR" altLang="en-US" dirty="0" err="1"/>
              <a:t>모멘텀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멈춤조건과</a:t>
            </a:r>
            <a:r>
              <a:rPr lang="ko-KR" altLang="en-US" dirty="0"/>
              <a:t> 같은 제어를 추가하여 </a:t>
            </a:r>
            <a:r>
              <a:rPr lang="ko-KR" altLang="en-US" dirty="0">
                <a:solidFill>
                  <a:srgbClr val="0000FF"/>
                </a:solidFill>
              </a:rPr>
              <a:t>알고리즘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사람</a:t>
            </a:r>
            <a:r>
              <a:rPr lang="ko-KR" altLang="en-US" dirty="0"/>
              <a:t>은 알고리즘을 설계하고 데이터를 수집함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8" y="2708920"/>
            <a:ext cx="5064698" cy="3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기하학적 의미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차원에서는 </a:t>
            </a:r>
            <a:r>
              <a:rPr lang="en-US" altLang="ko-KR" dirty="0"/>
              <a:t>2</a:t>
            </a:r>
            <a:r>
              <a:rPr lang="ko-KR" altLang="en-US" dirty="0"/>
              <a:t>개의 행 벡터가 이루는 </a:t>
            </a:r>
            <a:r>
              <a:rPr lang="ko-KR" altLang="en-US" dirty="0" err="1"/>
              <a:t>평행사변형의</a:t>
            </a:r>
            <a:r>
              <a:rPr lang="ko-KR" altLang="en-US" dirty="0"/>
              <a:t> 넓이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차원에서는 </a:t>
            </a:r>
            <a:r>
              <a:rPr lang="en-US" altLang="ko-KR" dirty="0"/>
              <a:t>3</a:t>
            </a:r>
            <a:r>
              <a:rPr lang="ko-KR" altLang="en-US" dirty="0"/>
              <a:t>개의 행 벡터가 이루는 평행사각기둥의 부피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정부호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                                                                  </a:t>
            </a:r>
            <a:r>
              <a:rPr lang="ko-KR" altLang="en-US" dirty="0"/>
              <a:t>이므로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88232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분해란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정수 </a:t>
                </a:r>
                <a:r>
                  <a:rPr lang="en-US" altLang="ko-KR" dirty="0"/>
                  <a:t>3717</a:t>
                </a:r>
                <a:r>
                  <a:rPr lang="ko-KR" altLang="en-US" dirty="0"/>
                  <a:t>은 특성이 보이지 않지만</a:t>
                </a:r>
                <a:r>
                  <a:rPr lang="en-US" altLang="ko-KR" dirty="0"/>
                  <a:t>, 3*3*7*59</a:t>
                </a:r>
                <a:r>
                  <a:rPr lang="ko-KR" altLang="en-US" dirty="0"/>
                  <a:t>로 소인수 분해를 하면 특성이 보이듯이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행렬도 분해하면 여러모로 유용함</a:t>
                </a:r>
                <a:endParaRPr lang="en-US" altLang="ko-KR" dirty="0"/>
              </a:p>
              <a:p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고유 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30" y="3255838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고윳값과</a:t>
            </a:r>
            <a:r>
              <a:rPr lang="ko-KR" altLang="en-US" dirty="0"/>
              <a:t> 고유 벡터의</a:t>
            </a:r>
            <a:r>
              <a:rPr lang="en-US" altLang="ko-KR" dirty="0"/>
              <a:t> </a:t>
            </a:r>
            <a:r>
              <a:rPr lang="ko-KR" altLang="en-US" dirty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고윳값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 err="1"/>
                  <a:t>eigen</a:t>
                </a:r>
                <a:r>
                  <a:rPr lang="en-US" altLang="ko-KR" baseline="30000" dirty="0"/>
                  <a:t> value</a:t>
                </a:r>
                <a:r>
                  <a:rPr lang="ko-KR" altLang="en-US" baseline="30000" dirty="0"/>
                  <a:t> </a:t>
                </a:r>
                <a:r>
                  <a:rPr lang="en-US" altLang="ko-KR" baseline="30000" dirty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</a:t>
                </a:r>
                <a:r>
                  <a:rPr lang="ko-KR" altLang="en-US" dirty="0" err="1"/>
                  <a:t>정사각행렬에만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 가능한데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기계 학습에서는 </a:t>
                </a:r>
                <a:r>
                  <a:rPr lang="ko-KR" altLang="en-US" dirty="0" err="1"/>
                  <a:t>정사각행렬이</a:t>
                </a:r>
                <a:r>
                  <a:rPr lang="ko-KR" altLang="en-US" dirty="0"/>
                  <a:t> 아닌 경우의 분해도 필요하므로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/>
                  <a:t>특잇값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확률 기초</a:t>
            </a:r>
            <a:endParaRPr lang="en-US" altLang="ko-KR" dirty="0"/>
          </a:p>
          <a:p>
            <a:r>
              <a:rPr lang="en-US" altLang="ko-KR" dirty="0"/>
              <a:t>2.2.2 </a:t>
            </a:r>
            <a:r>
              <a:rPr lang="ko-KR" altLang="en-US" dirty="0" err="1"/>
              <a:t>베이즈</a:t>
            </a:r>
            <a:r>
              <a:rPr lang="ko-KR" altLang="en-US" dirty="0"/>
              <a:t> 정리와 기계 학습</a:t>
            </a:r>
            <a:endParaRPr lang="en-US" altLang="ko-KR" dirty="0"/>
          </a:p>
          <a:p>
            <a:r>
              <a:rPr lang="en-US" altLang="ko-KR" dirty="0"/>
              <a:t>2.2.3 </a:t>
            </a:r>
            <a:r>
              <a:rPr lang="ko-KR" altLang="en-US" dirty="0"/>
              <a:t>최대 우도</a:t>
            </a:r>
            <a:endParaRPr lang="en-US" altLang="ko-KR" dirty="0"/>
          </a:p>
          <a:p>
            <a:r>
              <a:rPr lang="en-US" altLang="ko-KR" dirty="0"/>
              <a:t>2.2.4 </a:t>
            </a:r>
            <a:r>
              <a:rPr lang="ko-KR" altLang="en-US" dirty="0"/>
              <a:t>평균과 분산</a:t>
            </a:r>
            <a:endParaRPr lang="en-US" altLang="ko-KR" dirty="0"/>
          </a:p>
          <a:p>
            <a:r>
              <a:rPr lang="en-US" altLang="ko-KR" dirty="0"/>
              <a:t>2.2.5 </a:t>
            </a:r>
            <a:r>
              <a:rPr lang="ko-KR" altLang="en-US" dirty="0"/>
              <a:t>유용한 확률분포</a:t>
            </a:r>
            <a:endParaRPr lang="en-US" altLang="ko-KR" dirty="0"/>
          </a:p>
          <a:p>
            <a:r>
              <a:rPr lang="en-US" altLang="ko-KR" dirty="0"/>
              <a:t>2.2.6 </a:t>
            </a:r>
            <a:r>
              <a:rPr lang="ko-KR" altLang="en-US" dirty="0"/>
              <a:t>정보이론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 학습이 처리할 데이터는 불확실한 세상에서 발생하므로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불확실성</a:t>
            </a:r>
            <a:r>
              <a:rPr lang="ko-KR" altLang="en-US" dirty="0"/>
              <a:t>을 다루는 확률과 통계를 잘 활용해야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확률변수</a:t>
            </a:r>
            <a:r>
              <a:rPr lang="en-US" altLang="ko-KR" baseline="30000" dirty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다섯 가지 경우 중 한 값을 갖는 확률변수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확률분포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확률벡터</a:t>
                </a:r>
                <a:r>
                  <a:rPr lang="en-US" altLang="ko-KR" baseline="30000" dirty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Iris</a:t>
                </a:r>
                <a:r>
                  <a:rPr lang="ko-KR" altLang="en-US" dirty="0"/>
                  <a:t>에서 확률벡터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간단한 확률실험 장치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주머니에서 번호를 뽑은 다음</a:t>
            </a:r>
            <a:r>
              <a:rPr lang="en-US" altLang="ko-KR" dirty="0"/>
              <a:t>, </a:t>
            </a:r>
            <a:r>
              <a:rPr lang="ko-KR" altLang="en-US" dirty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공의 색을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∈{①,②,③},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2.1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선형대수를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2.2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확률과 통계를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2.3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최적화 이론을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" y="3028270"/>
            <a:ext cx="7806943" cy="256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곱 규칙과 합 규칙</a:t>
            </a:r>
            <a:endParaRPr lang="en-US" altLang="ko-KR" dirty="0"/>
          </a:p>
          <a:p>
            <a:pPr lvl="1"/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ko-KR" altLang="en-US" dirty="0">
                <a:cs typeface="Times New Roman" pitchFamily="18" charset="0"/>
              </a:rPr>
              <a:t>카드를 뽑을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다음 질문을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(2.27)</a:t>
            </a:r>
            <a:r>
              <a:rPr lang="ko-KR" altLang="en-US" dirty="0"/>
              <a:t>로 쓸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4437112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pPr lvl="1"/>
            <a:r>
              <a:rPr lang="ko-KR" altLang="en-US" dirty="0" err="1"/>
              <a:t>베이즈</a:t>
            </a:r>
            <a:r>
              <a:rPr lang="ko-KR" altLang="en-US" dirty="0"/>
              <a:t> 정리를 적용하면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세 가지 경우에 대해 확률을 계산하면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0000FF"/>
                </a:solidFill>
              </a:rPr>
              <a:t>베이즈</a:t>
            </a:r>
            <a:r>
              <a:rPr lang="ko-KR" altLang="en-US" dirty="0">
                <a:solidFill>
                  <a:srgbClr val="0000FF"/>
                </a:solidFill>
              </a:rPr>
              <a:t> 정리의 해석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cs typeface="Times New Roman" pitchFamily="18" charset="0"/>
              </a:rPr>
              <a:t>③</a:t>
            </a:r>
            <a:r>
              <a:rPr lang="ko-KR" altLang="en-US" sz="2000" dirty="0">
                <a:cs typeface="Times New Roman" pitchFamily="18" charset="0"/>
              </a:rPr>
              <a:t>번</a:t>
            </a:r>
            <a:r>
              <a:rPr lang="en-US" altLang="ko-KR" sz="2000" dirty="0">
                <a:cs typeface="Times New Roman" pitchFamily="18" charset="0"/>
              </a:rPr>
              <a:t> </a:t>
            </a:r>
            <a:r>
              <a:rPr lang="ko-KR" altLang="en-US" sz="2000" dirty="0">
                <a:cs typeface="Times New Roman" pitchFamily="18" charset="0"/>
              </a:rPr>
              <a:t>병일 확률이 가장 높음</a:t>
            </a:r>
            <a:endParaRPr lang="ko-KR" altLang="en-US" sz="20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 적용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 분류 문제</a:t>
            </a:r>
            <a:endParaRPr lang="en-US" altLang="ko-KR" dirty="0"/>
          </a:p>
          <a:p>
            <a:pPr lvl="2"/>
            <a:r>
              <a:rPr lang="ko-KR" altLang="en-US" dirty="0"/>
              <a:t>특징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en-US" altLang="ko-KR" dirty="0" err="1">
                <a:cs typeface="Times New Roman" pitchFamily="18" charset="0"/>
              </a:rPr>
              <a:t>setosa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versicolor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virginica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정리를 이용하여 추정함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사전확률은 식 </a:t>
            </a:r>
            <a:r>
              <a:rPr lang="en-US" altLang="ko-KR" dirty="0"/>
              <a:t>(2.30)</a:t>
            </a:r>
            <a:r>
              <a:rPr lang="ko-KR" altLang="en-US" dirty="0"/>
              <a:t>으로 추정</a:t>
            </a:r>
            <a:endParaRPr lang="en-US" altLang="ko-KR" dirty="0"/>
          </a:p>
          <a:p>
            <a:pPr lvl="2"/>
            <a:r>
              <a:rPr lang="ko-KR" altLang="en-US" dirty="0" err="1"/>
              <a:t>우도는</a:t>
            </a:r>
            <a:r>
              <a:rPr lang="ko-KR" altLang="en-US" dirty="0"/>
              <a:t> </a:t>
            </a:r>
            <a:r>
              <a:rPr lang="en-US" altLang="ko-KR" dirty="0"/>
              <a:t>6.4</a:t>
            </a:r>
            <a:r>
              <a:rPr lang="ko-KR" altLang="en-US" dirty="0"/>
              <a:t>절의 밀도 추정 기법으로 추정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60" y="4941168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82576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모르는 상황에서 매개변수를 추정하는 문제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2-17(b)] </a:t>
                </a:r>
                <a:r>
                  <a:rPr lang="ko-KR" altLang="en-US" dirty="0"/>
                  <a:t>상황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우도법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2-17(b)] </a:t>
            </a:r>
            <a:r>
              <a:rPr lang="ko-KR" altLang="en-US" dirty="0"/>
              <a:t>문제를 수식으로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 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수치 문제를 피하기 위해 로그 표현으로 바꾸면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데이터의 요약 정보로서 평균과 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 예제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가우시안 분포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으로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다차원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공분산행렬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베르누이 분포</a:t>
            </a:r>
            <a:endParaRPr lang="en-US" altLang="ko-KR" dirty="0"/>
          </a:p>
          <a:p>
            <a:pPr lvl="1"/>
            <a:r>
              <a:rPr lang="ko-KR" altLang="en-US" dirty="0"/>
              <a:t>성공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/>
              <a:t>)</a:t>
            </a:r>
            <a:r>
              <a:rPr lang="ko-KR" altLang="en-US" dirty="0"/>
              <a:t> 확률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/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이항 분포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  <a:endParaRPr lang="en-US" altLang="ko-KR" dirty="0"/>
          </a:p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  <a:endParaRPr lang="en-US" altLang="ko-KR" dirty="0"/>
          </a:p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  <a:endParaRPr lang="en-US" altLang="ko-KR" dirty="0"/>
          </a:p>
          <a:p>
            <a:r>
              <a:rPr lang="en-US" altLang="ko-KR" dirty="0"/>
              <a:t>2.1.4 </a:t>
            </a:r>
            <a:r>
              <a:rPr lang="ko-KR" altLang="en-US" dirty="0"/>
              <a:t>선형결합과 벡터공간</a:t>
            </a:r>
            <a:endParaRPr lang="en-US" altLang="ko-KR" dirty="0"/>
          </a:p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en-US" altLang="ko-KR" dirty="0"/>
          </a:p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메시지가 지닌 정보를 수량화할 수 있나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“</a:t>
                </a:r>
                <a:r>
                  <a:rPr lang="ko-KR" altLang="en-US" dirty="0"/>
                  <a:t>고비 사막에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대관령에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라는 두 메시지 중 어느 것이 더 많은 정보를 가지나</a:t>
                </a:r>
                <a:r>
                  <a:rPr lang="en-US" altLang="ko-KR" dirty="0"/>
                  <a:t>?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정보이론의 기본 원리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r>
                  <a:rPr lang="ko-KR" altLang="en-US" dirty="0"/>
                  <a:t>자기 정보</a:t>
                </a:r>
                <a:r>
                  <a:rPr lang="en-US" altLang="ko-KR" baseline="30000" dirty="0"/>
                  <a:t>self information</a:t>
                </a:r>
              </a:p>
              <a:p>
                <a:pPr lvl="1"/>
                <a:r>
                  <a:rPr lang="ko-KR" altLang="en-US" dirty="0"/>
                  <a:t>사건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메시지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정보량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단위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비트 또는 </a:t>
                </a:r>
                <a:r>
                  <a:rPr lang="ko-KR" altLang="en-US" dirty="0" err="1"/>
                  <a:t>나츠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엔트로피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확률변수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의 불확실성을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나타내는 엔트로피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자기 정보와 엔트로피 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주사위가 윷보다 엔트로피가 높은 이유는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baseline="30000" dirty="0"/>
              <a:t>cross entropy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(2.48)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2.3.1 </a:t>
                </a:r>
                <a:r>
                  <a:rPr lang="ko-KR" altLang="en-US" dirty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높은 차원에 비해 훈련집합의 크기가 작아 참인 확률분포를 구하는 일은 불가능함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기계 학습은 적절한 모델을 선택하고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목적함수를 정의하고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모델의 매개변수 공간을 탐색하여 목적함수가 최저가 되는 </a:t>
                </a:r>
                <a:r>
                  <a:rPr lang="ko-KR" altLang="en-US" dirty="0" err="1"/>
                  <a:t>최적점을</a:t>
                </a:r>
                <a:r>
                  <a:rPr lang="ko-KR" altLang="en-US" dirty="0"/>
                  <a:t> 찾는 전략 사용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특징 공간에서 해야 하는 일을 모델의 매개변수 공간에서 하는 일로 대치한 셈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2-22]</a:t>
                </a:r>
                <a:r>
                  <a:rPr lang="ko-KR" altLang="en-US" dirty="0"/>
                  <a:t>는 여러 예제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는 매개변수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/>
                  <a:t>는 목적함수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기계 학습이 해야 할 일을 식으로 정의하면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/>
              <a:t>최적화 문제 해결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차원이</a:t>
            </a:r>
            <a:r>
              <a:rPr lang="en-US" altLang="ko-KR" dirty="0"/>
              <a:t> </a:t>
            </a:r>
            <a:r>
              <a:rPr lang="ko-KR" altLang="en-US" dirty="0"/>
              <a:t>조금만 높아져도 적용 불가능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4</a:t>
            </a:r>
            <a:r>
              <a:rPr lang="ko-KR" altLang="en-US" dirty="0"/>
              <a:t>차원 </a:t>
            </a:r>
            <a:r>
              <a:rPr lang="en-US" altLang="ko-KR" dirty="0"/>
              <a:t>Iris</a:t>
            </a:r>
            <a:r>
              <a:rPr lang="ko-KR" altLang="en-US" dirty="0"/>
              <a:t>에서 각 차원을 </a:t>
            </a:r>
            <a:r>
              <a:rPr lang="en-US" altLang="ko-KR" dirty="0"/>
              <a:t>1000</a:t>
            </a:r>
            <a:r>
              <a:rPr lang="ko-KR" altLang="en-US" dirty="0"/>
              <a:t>구간으로 나눈다면 총 </a:t>
            </a:r>
            <a:r>
              <a:rPr lang="en-US" altLang="ko-KR" dirty="0"/>
              <a:t>1000</a:t>
            </a:r>
            <a:r>
              <a:rPr lang="en-US" altLang="ko-KR" baseline="30000" dirty="0"/>
              <a:t>4</a:t>
            </a:r>
            <a:r>
              <a:rPr lang="ko-KR" altLang="en-US" dirty="0"/>
              <a:t>개의 점을 평가해야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무작위 탐색 알고리즘</a:t>
            </a:r>
            <a:endParaRPr lang="en-US" altLang="ko-KR" dirty="0"/>
          </a:p>
          <a:p>
            <a:pPr lvl="2"/>
            <a:r>
              <a:rPr lang="ko-KR" altLang="en-US" dirty="0"/>
              <a:t>아무 전략이 없는 순진한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2-3]</a:t>
            </a:r>
            <a:r>
              <a:rPr lang="ko-KR" altLang="en-US" dirty="0"/>
              <a:t>은 기계 학습이 사용하는 전형적인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3</a:t>
            </a:r>
            <a:r>
              <a:rPr lang="ko-KR" altLang="en-US" dirty="0"/>
              <a:t>에서는 목적함수가 작아지는 방향을 주로 미분으로 찾아냄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데이터에서 꽃받침의 길이</a:t>
            </a:r>
            <a:r>
              <a:rPr lang="en-US" altLang="ko-KR" dirty="0"/>
              <a:t>, </a:t>
            </a:r>
            <a:r>
              <a:rPr lang="ko-KR" altLang="en-US" dirty="0"/>
              <a:t>꽃받침의 너비</a:t>
            </a:r>
            <a:r>
              <a:rPr lang="en-US" altLang="ko-KR" dirty="0"/>
              <a:t>, </a:t>
            </a:r>
            <a:r>
              <a:rPr lang="ko-KR" altLang="en-US" dirty="0"/>
              <a:t>꽃잎의 길이</a:t>
            </a:r>
            <a:r>
              <a:rPr lang="en-US" altLang="ko-KR" dirty="0"/>
              <a:t>, </a:t>
            </a:r>
            <a:r>
              <a:rPr lang="ko-KR" altLang="en-US" dirty="0"/>
              <a:t>꽃잎의 너비라는</a:t>
            </a:r>
            <a:r>
              <a:rPr lang="en-US" altLang="ko-KR" dirty="0"/>
              <a:t> 4</a:t>
            </a:r>
            <a:r>
              <a:rPr lang="ko-KR" altLang="en-US" dirty="0"/>
              <a:t>개의 특징이 각각 </a:t>
            </a:r>
            <a:r>
              <a:rPr lang="en-US" altLang="ko-KR" dirty="0"/>
              <a:t>5.1, 3.5, 1.4, 0.2</a:t>
            </a:r>
            <a:r>
              <a:rPr lang="ko-KR" altLang="en-US" dirty="0"/>
              <a:t>인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특징 벡터를 첨자로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미분에 의한 최적화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미분의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차 </a:t>
                </a:r>
                <a:r>
                  <a:rPr lang="ko-KR" altLang="en-US" dirty="0" err="1"/>
                  <a:t>도함수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함수의 기울기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값이 커지는 방향을 지시함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/>
                  <a:t>방향에 목적함수의 최저점이 존재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2-3]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변수가 여러 개인 함수의 미분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미분값이</a:t>
                </a:r>
                <a:r>
                  <a:rPr lang="ko-KR" altLang="en-US" dirty="0"/>
                  <a:t> 이루는 벡터를 </a:t>
                </a:r>
                <a:r>
                  <a:rPr lang="ko-KR" altLang="en-US" dirty="0" err="1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/>
                  <a:t>라</a:t>
                </a:r>
                <a:r>
                  <a:rPr lang="ko-KR" altLang="en-US" dirty="0"/>
                  <a:t>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여러 가지 표기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기계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학습에서 </a:t>
                </a:r>
                <a:r>
                  <a:rPr lang="ko-KR" altLang="en-US" dirty="0" err="1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에 많은 변수가 있으므로 </a:t>
                </a:r>
                <a:r>
                  <a:rPr lang="ko-KR" altLang="en-US" dirty="0" err="1"/>
                  <a:t>편미분을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편미분으로</a:t>
            </a:r>
            <a:r>
              <a:rPr lang="ko-KR" altLang="en-US" dirty="0"/>
              <a:t> 얻은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따라 최저점을 찾아가는 예제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독립변수와 종속변수의 구분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(1.2)</a:t>
                </a:r>
                <a:r>
                  <a:rPr lang="ko-KR" altLang="en-US" dirty="0"/>
                  <a:t>에서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연쇄법칙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/>
                  <a:t>의 미분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합성함수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/>
                  <a:t>야코비언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미분하여 얻은 행렬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헤시안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편도함수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(2.58)</a:t>
                </a:r>
                <a:r>
                  <a:rPr lang="ko-KR" altLang="en-US" dirty="0"/>
                  <a:t>은 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낮은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곳을 찾아가는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배치 경사 하강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샘플의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FF"/>
                </a:solidFill>
              </a:rPr>
              <a:t>스토캐스틱</a:t>
            </a:r>
            <a:r>
              <a:rPr lang="ko-KR" altLang="en-US" dirty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/>
              <a:t>SGD(stochastic gradient descent)</a:t>
            </a:r>
            <a:r>
              <a:rPr lang="ko-KR" altLang="en-US" baseline="30000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한 샘플의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계산한 후 즉시 갱신</a:t>
            </a: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3~6</a:t>
            </a:r>
            <a:r>
              <a:rPr lang="ko-KR" altLang="en-US" dirty="0"/>
              <a:t>을 한 번 반복하는 일을 한 세대라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방식의 구현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2-5]</a:t>
            </a:r>
            <a:r>
              <a:rPr lang="ko-KR" altLang="en-US" dirty="0"/>
              <a:t>의 라인 </a:t>
            </a:r>
            <a:r>
              <a:rPr lang="en-US" altLang="ko-KR" dirty="0"/>
              <a:t>3~6</a:t>
            </a:r>
            <a:r>
              <a:rPr lang="ko-KR" altLang="en-US" dirty="0"/>
              <a:t>을 다음 코드로 대치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개의 벡터를 담음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훈련집합을 담은 행렬을 설계행렬이라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 있는 </a:t>
            </a:r>
            <a:r>
              <a:rPr lang="en-US" altLang="ko-KR" dirty="0"/>
              <a:t>150</a:t>
            </a:r>
            <a:r>
              <a:rPr lang="ko-KR" altLang="en-US" dirty="0"/>
              <a:t>개의 샘플을 설계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행</a:t>
            </a:r>
            <a:r>
              <a:rPr lang="en-US" altLang="ko-KR" sz="2000" baseline="30000" dirty="0"/>
              <a:t>row</a:t>
            </a:r>
            <a:endParaRPr lang="ko-KR" altLang="en-US" sz="2000" baseline="30000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열</a:t>
            </a:r>
            <a:r>
              <a:rPr lang="en-US" altLang="ko-KR" sz="2000" baseline="30000" dirty="0"/>
              <a:t>column</a:t>
            </a:r>
            <a:endParaRPr lang="ko-KR" altLang="en-US" sz="2000" baseline="30000" dirty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Iris</a:t>
            </a:r>
            <a:r>
              <a:rPr lang="ko-KR" altLang="en-US" dirty="0"/>
              <a:t>의 설계 행렬을 </a:t>
            </a:r>
            <a:r>
              <a:rPr lang="ko-KR" altLang="en-US" dirty="0" err="1"/>
              <a:t>전치행렬</a:t>
            </a:r>
            <a:r>
              <a:rPr lang="ko-KR" altLang="en-US" dirty="0"/>
              <a:t> 표기에 따라 표현하면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행렬을 이용하면 수학을 간결하게 표현할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다항식의 행렬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특수한 행렬들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행렬 연산</a:t>
            </a:r>
            <a:endParaRPr lang="en-US" altLang="ko-KR" dirty="0"/>
          </a:p>
          <a:p>
            <a:pPr lvl="1"/>
            <a:r>
              <a:rPr lang="ko-KR" altLang="en-US" dirty="0"/>
              <a:t>행렬 곱셈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교환법칙 성립하지 않음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분배법칙과 결합법칙 성립</a:t>
            </a:r>
            <a:r>
              <a:rPr lang="en-US" altLang="ko-KR" dirty="0"/>
              <a:t>: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벡터의 내적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1820</Words>
  <Application>Microsoft Office PowerPoint</Application>
  <PresentationFormat>화면 슬라이드 쇼(4:3)</PresentationFormat>
  <Paragraphs>1223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Cambria Math</vt:lpstr>
      <vt:lpstr>HY견고딕</vt:lpstr>
      <vt:lpstr>Arial</vt:lpstr>
      <vt:lpstr>나눔손글씨 펜</vt:lpstr>
      <vt:lpstr>아리따M</vt:lpstr>
      <vt:lpstr>맑은 고딕</vt:lpstr>
      <vt:lpstr>Wingdings</vt:lpstr>
      <vt:lpstr>Times New Roman</vt:lpstr>
      <vt:lpstr>1_Office 테마</vt:lpstr>
      <vt:lpstr>2장. 기계 학습과 수학</vt:lpstr>
      <vt:lpstr>PREVIEW</vt:lpstr>
      <vt:lpstr>PowerPoint 프레젠테이션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이준용</cp:lastModifiedBy>
  <cp:revision>238</cp:revision>
  <dcterms:created xsi:type="dcterms:W3CDTF">2006-10-05T04:04:58Z</dcterms:created>
  <dcterms:modified xsi:type="dcterms:W3CDTF">2023-09-04T08:35:19Z</dcterms:modified>
</cp:coreProperties>
</file>